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0" r:id="rId3"/>
    <p:sldId id="259" r:id="rId4"/>
    <p:sldId id="261" r:id="rId5"/>
    <p:sldId id="262" r:id="rId6"/>
    <p:sldId id="258" r:id="rId7"/>
    <p:sldId id="257" r:id="rId8"/>
  </p:sldIdLst>
  <p:sldSz cx="12192000" cy="6858000"/>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2/27/2025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2/27/2025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2/27/2025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2/27/2025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2/27/2025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2/27/2025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2/27/2025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publicdomainpictures.net/en/view-image.php?image=111885&amp;picture=doodle-kids" TargetMode="External"/><Relationship Id="rId2" Type="http://schemas.openxmlformats.org/officeDocument/2006/relationships/image" Target="../media/image1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67891-5400-4892-B55D-962E8CF03312}"/>
              </a:ext>
            </a:extLst>
          </p:cNvPr>
          <p:cNvSpPr>
            <a:spLocks noGrp="1"/>
          </p:cNvSpPr>
          <p:nvPr>
            <p:ph type="ctrTitle"/>
          </p:nvPr>
        </p:nvSpPr>
        <p:spPr>
          <a:xfrm>
            <a:off x="2039376" y="294548"/>
            <a:ext cx="8465511" cy="2604507"/>
          </a:xfrm>
        </p:spPr>
        <p:txBody>
          <a:bodyPr/>
          <a:lstStyle/>
          <a:p>
            <a:pPr algn="ctr"/>
            <a:r>
              <a:rPr lang="en-GB" dirty="0">
                <a:solidFill>
                  <a:srgbClr val="0070C0"/>
                </a:solidFill>
                <a:latin typeface="Twinkl" panose="02000000000000000000" pitchFamily="2" charset="0"/>
              </a:rPr>
              <a:t>Y1 Phonics Workshop </a:t>
            </a:r>
            <a:br>
              <a:rPr lang="en-GB" dirty="0">
                <a:solidFill>
                  <a:srgbClr val="0070C0"/>
                </a:solidFill>
                <a:latin typeface="Twinkl" panose="02000000000000000000" pitchFamily="2" charset="0"/>
              </a:rPr>
            </a:br>
            <a:r>
              <a:rPr lang="en-GB" dirty="0">
                <a:solidFill>
                  <a:srgbClr val="0070C0"/>
                </a:solidFill>
                <a:latin typeface="Twinkl" panose="02000000000000000000" pitchFamily="2" charset="0"/>
              </a:rPr>
              <a:t>Hagley Primary School</a:t>
            </a:r>
            <a:br>
              <a:rPr lang="en-GB" dirty="0">
                <a:solidFill>
                  <a:srgbClr val="0070C0"/>
                </a:solidFill>
                <a:latin typeface="Twinkl" panose="02000000000000000000" pitchFamily="2" charset="0"/>
              </a:rPr>
            </a:br>
            <a:r>
              <a:rPr lang="en-GB" dirty="0">
                <a:solidFill>
                  <a:srgbClr val="0070C0"/>
                </a:solidFill>
                <a:latin typeface="Twinkl" panose="02000000000000000000" pitchFamily="2" charset="0"/>
              </a:rPr>
              <a:t>27</a:t>
            </a:r>
            <a:r>
              <a:rPr lang="en-GB" baseline="30000" dirty="0">
                <a:solidFill>
                  <a:srgbClr val="0070C0"/>
                </a:solidFill>
                <a:latin typeface="Twinkl" panose="02000000000000000000" pitchFamily="2" charset="0"/>
              </a:rPr>
              <a:t>th</a:t>
            </a:r>
            <a:r>
              <a:rPr lang="en-GB" dirty="0">
                <a:solidFill>
                  <a:srgbClr val="0070C0"/>
                </a:solidFill>
                <a:latin typeface="Twinkl" panose="02000000000000000000" pitchFamily="2" charset="0"/>
              </a:rPr>
              <a:t> February 2025</a:t>
            </a:r>
          </a:p>
        </p:txBody>
      </p:sp>
      <p:pic>
        <p:nvPicPr>
          <p:cNvPr id="3074" name="Picture 2" descr="Pin by Jessica T on Children | Reading quotes kids, Reading  interventionist, Reading quotes">
            <a:extLst>
              <a:ext uri="{FF2B5EF4-FFF2-40B4-BE49-F238E27FC236}">
                <a16:creationId xmlns:a16="http://schemas.microsoft.com/office/drawing/2014/main" id="{A9CD8D6B-ECE6-491F-8144-B9996173D9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7339" y="2194062"/>
            <a:ext cx="2701694" cy="270169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Mission: Engender a love of reading.">
            <a:extLst>
              <a:ext uri="{FF2B5EF4-FFF2-40B4-BE49-F238E27FC236}">
                <a16:creationId xmlns:a16="http://schemas.microsoft.com/office/drawing/2014/main" id="{DB96FE33-87B9-49FF-800F-06FD3B3948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85" y="177600"/>
            <a:ext cx="2512114" cy="146112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Woodlea Primary School - Phonics and ...">
            <a:extLst>
              <a:ext uri="{FF2B5EF4-FFF2-40B4-BE49-F238E27FC236}">
                <a16:creationId xmlns:a16="http://schemas.microsoft.com/office/drawing/2014/main" id="{B45F5E8B-4238-FA7A-768B-FD889FD43A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08446" y="59472"/>
            <a:ext cx="1927969" cy="96398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D058793E-DEA0-4354-AEA2-07B5E3A49B7A}"/>
              </a:ext>
            </a:extLst>
          </p:cNvPr>
          <p:cNvPicPr>
            <a:picLocks noChangeAspect="1"/>
          </p:cNvPicPr>
          <p:nvPr/>
        </p:nvPicPr>
        <p:blipFill>
          <a:blip r:embed="rId5"/>
          <a:stretch>
            <a:fillRect/>
          </a:stretch>
        </p:blipFill>
        <p:spPr>
          <a:xfrm>
            <a:off x="336501" y="4895756"/>
            <a:ext cx="3781425" cy="1743075"/>
          </a:xfrm>
          <a:prstGeom prst="rect">
            <a:avLst/>
          </a:prstGeom>
        </p:spPr>
      </p:pic>
      <p:pic>
        <p:nvPicPr>
          <p:cNvPr id="4" name="Picture 3">
            <a:extLst>
              <a:ext uri="{FF2B5EF4-FFF2-40B4-BE49-F238E27FC236}">
                <a16:creationId xmlns:a16="http://schemas.microsoft.com/office/drawing/2014/main" id="{12757950-44CF-4E8A-B6E0-8EC9C88F61C8}"/>
              </a:ext>
            </a:extLst>
          </p:cNvPr>
          <p:cNvPicPr>
            <a:picLocks noChangeAspect="1"/>
          </p:cNvPicPr>
          <p:nvPr/>
        </p:nvPicPr>
        <p:blipFill>
          <a:blip r:embed="rId6"/>
          <a:stretch>
            <a:fillRect/>
          </a:stretch>
        </p:blipFill>
        <p:spPr>
          <a:xfrm>
            <a:off x="699387" y="3166433"/>
            <a:ext cx="3629025" cy="1390650"/>
          </a:xfrm>
          <a:prstGeom prst="rect">
            <a:avLst/>
          </a:prstGeom>
        </p:spPr>
      </p:pic>
      <p:pic>
        <p:nvPicPr>
          <p:cNvPr id="5" name="Picture 4">
            <a:extLst>
              <a:ext uri="{FF2B5EF4-FFF2-40B4-BE49-F238E27FC236}">
                <a16:creationId xmlns:a16="http://schemas.microsoft.com/office/drawing/2014/main" id="{24C32E1F-83A9-4B4F-838A-904ABD073ED8}"/>
              </a:ext>
            </a:extLst>
          </p:cNvPr>
          <p:cNvPicPr>
            <a:picLocks noChangeAspect="1"/>
          </p:cNvPicPr>
          <p:nvPr/>
        </p:nvPicPr>
        <p:blipFill>
          <a:blip r:embed="rId7"/>
          <a:stretch>
            <a:fillRect/>
          </a:stretch>
        </p:blipFill>
        <p:spPr>
          <a:xfrm>
            <a:off x="4583269" y="5067205"/>
            <a:ext cx="4029075" cy="1400175"/>
          </a:xfrm>
          <a:prstGeom prst="rect">
            <a:avLst/>
          </a:prstGeom>
        </p:spPr>
      </p:pic>
      <p:pic>
        <p:nvPicPr>
          <p:cNvPr id="7" name="Picture 2" descr="Open Book Vector Art, Icons, and ...">
            <a:extLst>
              <a:ext uri="{FF2B5EF4-FFF2-40B4-BE49-F238E27FC236}">
                <a16:creationId xmlns:a16="http://schemas.microsoft.com/office/drawing/2014/main" id="{20662D80-A420-4C84-8BCD-F2A9498F6BC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90412" y="5206212"/>
            <a:ext cx="3028950" cy="1514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8931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CF06A-E58D-496C-90AC-50CBBC09107B}"/>
              </a:ext>
            </a:extLst>
          </p:cNvPr>
          <p:cNvSpPr>
            <a:spLocks noGrp="1"/>
          </p:cNvSpPr>
          <p:nvPr>
            <p:ph type="title"/>
          </p:nvPr>
        </p:nvSpPr>
        <p:spPr/>
        <p:txBody>
          <a:bodyPr/>
          <a:lstStyle/>
          <a:p>
            <a:r>
              <a:rPr lang="en-GB" dirty="0"/>
              <a:t>Reading</a:t>
            </a:r>
          </a:p>
        </p:txBody>
      </p:sp>
      <p:sp>
        <p:nvSpPr>
          <p:cNvPr id="3" name="Content Placeholder 2">
            <a:extLst>
              <a:ext uri="{FF2B5EF4-FFF2-40B4-BE49-F238E27FC236}">
                <a16:creationId xmlns:a16="http://schemas.microsoft.com/office/drawing/2014/main" id="{F10ECD5D-5A1E-4C23-A6DD-473B978416C0}"/>
              </a:ext>
            </a:extLst>
          </p:cNvPr>
          <p:cNvSpPr>
            <a:spLocks noGrp="1"/>
          </p:cNvSpPr>
          <p:nvPr>
            <p:ph idx="1"/>
          </p:nvPr>
        </p:nvSpPr>
        <p:spPr>
          <a:xfrm>
            <a:off x="254754" y="1421018"/>
            <a:ext cx="4803021" cy="4935332"/>
          </a:xfrm>
        </p:spPr>
        <p:txBody>
          <a:bodyPr>
            <a:normAutofit fontScale="70000" lnSpcReduction="20000"/>
          </a:bodyPr>
          <a:lstStyle/>
          <a:p>
            <a:r>
              <a:rPr lang="en-GB" b="1" dirty="0">
                <a:latin typeface="Twinkl" panose="02000000000000000000" pitchFamily="2" charset="0"/>
                <a:cs typeface="Arial" panose="020B0604020202020204" pitchFamily="34" charset="0"/>
              </a:rPr>
              <a:t>Reading for pleasure- </a:t>
            </a:r>
            <a:r>
              <a:rPr lang="en-GB" dirty="0">
                <a:latin typeface="Twinkl" panose="02000000000000000000" pitchFamily="2" charset="0"/>
                <a:cs typeface="Arial" panose="020B0604020202020204" pitchFamily="34" charset="0"/>
              </a:rPr>
              <a:t>crucial to support your child’s enjoyment of reading and setting them up for the future.  This is an area of focus for us as a school and we have lots of new initiatives to support your children.  Book Talk books.</a:t>
            </a:r>
          </a:p>
          <a:p>
            <a:r>
              <a:rPr lang="en-GB" b="0" i="0" dirty="0">
                <a:solidFill>
                  <a:srgbClr val="222222"/>
                </a:solidFill>
                <a:effectLst/>
                <a:highlight>
                  <a:srgbClr val="FFFFFF"/>
                </a:highlight>
                <a:latin typeface="Twinkl" panose="02000000000000000000" pitchFamily="2" charset="0"/>
                <a:cs typeface="Arial" panose="020B0604020202020204" pitchFamily="34" charset="0"/>
              </a:rPr>
              <a:t>Reading also sparks imagination, creativity, and empathy, nurturing essential qualities in your child’s early years. The importance of reading in Year 1 extends far beyond the classroom, it influences various aspects of a child’s cognitive, emotional, and social growth.</a:t>
            </a:r>
            <a:endParaRPr lang="en-GB" dirty="0">
              <a:latin typeface="Twinkl" panose="02000000000000000000" pitchFamily="2" charset="0"/>
              <a:cs typeface="Arial" panose="020B0604020202020204" pitchFamily="34" charset="0"/>
            </a:endParaRPr>
          </a:p>
          <a:p>
            <a:r>
              <a:rPr lang="en-GB" dirty="0">
                <a:latin typeface="Twinkl" panose="02000000000000000000" pitchFamily="2" charset="0"/>
                <a:cs typeface="Arial" panose="020B0604020202020204" pitchFamily="34" charset="0"/>
              </a:rPr>
              <a:t>In school reading: we teach </a:t>
            </a:r>
            <a:r>
              <a:rPr lang="en-GB" b="1" dirty="0">
                <a:latin typeface="Twinkl" panose="02000000000000000000" pitchFamily="2" charset="0"/>
                <a:cs typeface="Arial" panose="020B0604020202020204" pitchFamily="34" charset="0"/>
              </a:rPr>
              <a:t>decoding, segmenting and blending, comprehension and expression </a:t>
            </a:r>
            <a:r>
              <a:rPr lang="en-GB" dirty="0">
                <a:latin typeface="Twinkl" panose="02000000000000000000" pitchFamily="2" charset="0"/>
                <a:cs typeface="Arial" panose="020B0604020202020204" pitchFamily="34" charset="0"/>
              </a:rPr>
              <a:t>(reading like a reader-story tellers voice)</a:t>
            </a:r>
          </a:p>
          <a:p>
            <a:r>
              <a:rPr lang="en-GB" b="1" dirty="0">
                <a:latin typeface="Twinkl" panose="02000000000000000000" pitchFamily="2" charset="0"/>
                <a:cs typeface="Arial" panose="020B0604020202020204" pitchFamily="34" charset="0"/>
              </a:rPr>
              <a:t>Fluency</a:t>
            </a:r>
            <a:r>
              <a:rPr lang="en-GB" dirty="0">
                <a:latin typeface="Twinkl" panose="02000000000000000000" pitchFamily="2" charset="0"/>
                <a:cs typeface="Arial" panose="020B0604020202020204" pitchFamily="34" charset="0"/>
              </a:rPr>
              <a:t> develops as the children gain confidence and understanding of what they are reading.  </a:t>
            </a:r>
            <a:r>
              <a:rPr lang="en-GB" b="1" dirty="0">
                <a:latin typeface="Twinkl" panose="02000000000000000000" pitchFamily="2" charset="0"/>
                <a:cs typeface="Arial" panose="020B0604020202020204" pitchFamily="34" charset="0"/>
              </a:rPr>
              <a:t>Re-reading</a:t>
            </a:r>
            <a:r>
              <a:rPr lang="en-GB" dirty="0">
                <a:latin typeface="Twinkl" panose="02000000000000000000" pitchFamily="2" charset="0"/>
                <a:cs typeface="Arial" panose="020B0604020202020204" pitchFamily="34" charset="0"/>
              </a:rPr>
              <a:t> is key to ensure they develop the ability to read many words at a glance.</a:t>
            </a:r>
          </a:p>
          <a:p>
            <a:r>
              <a:rPr lang="en-GB" dirty="0">
                <a:latin typeface="Twinkl" panose="02000000000000000000" pitchFamily="2" charset="0"/>
                <a:cs typeface="Arial" panose="020B0604020202020204" pitchFamily="34" charset="0"/>
              </a:rPr>
              <a:t>We track reading </a:t>
            </a:r>
            <a:r>
              <a:rPr lang="en-GB" b="1" dirty="0">
                <a:latin typeface="Twinkl" panose="02000000000000000000" pitchFamily="2" charset="0"/>
                <a:cs typeface="Arial" panose="020B0604020202020204" pitchFamily="34" charset="0"/>
              </a:rPr>
              <a:t>progress</a:t>
            </a:r>
            <a:r>
              <a:rPr lang="en-GB" dirty="0">
                <a:latin typeface="Twinkl" panose="02000000000000000000" pitchFamily="2" charset="0"/>
                <a:cs typeface="Arial" panose="020B0604020202020204" pitchFamily="34" charset="0"/>
              </a:rPr>
              <a:t> through RWI phonic assessments every half term, NFER reading tests are used in Spring and Summer terms and Year 1 Phonic Screening check Week beginning 9</a:t>
            </a:r>
            <a:r>
              <a:rPr lang="en-GB" baseline="30000" dirty="0">
                <a:latin typeface="Twinkl" panose="02000000000000000000" pitchFamily="2" charset="0"/>
                <a:cs typeface="Arial" panose="020B0604020202020204" pitchFamily="34" charset="0"/>
              </a:rPr>
              <a:t>th</a:t>
            </a:r>
            <a:r>
              <a:rPr lang="en-GB" dirty="0">
                <a:latin typeface="Twinkl" panose="02000000000000000000" pitchFamily="2" charset="0"/>
                <a:cs typeface="Arial" panose="020B0604020202020204" pitchFamily="34" charset="0"/>
              </a:rPr>
              <a:t> June.  </a:t>
            </a:r>
            <a:r>
              <a:rPr lang="en-GB" b="1" dirty="0">
                <a:latin typeface="Twinkl" panose="02000000000000000000" pitchFamily="2" charset="0"/>
                <a:cs typeface="Arial" panose="020B0604020202020204" pitchFamily="34" charset="0"/>
              </a:rPr>
              <a:t>NB children do not necessarily move on every half term.</a:t>
            </a:r>
          </a:p>
          <a:p>
            <a:r>
              <a:rPr lang="en-GB" dirty="0">
                <a:latin typeface="Twinkl" panose="02000000000000000000" pitchFamily="2" charset="0"/>
                <a:cs typeface="Arial" panose="020B0604020202020204" pitchFamily="34" charset="0"/>
              </a:rPr>
              <a:t>It is </a:t>
            </a:r>
            <a:r>
              <a:rPr lang="en-GB" b="1" dirty="0">
                <a:latin typeface="Twinkl" panose="02000000000000000000" pitchFamily="2" charset="0"/>
                <a:cs typeface="Arial" panose="020B0604020202020204" pitchFamily="34" charset="0"/>
              </a:rPr>
              <a:t>essential that children read daily </a:t>
            </a:r>
            <a:r>
              <a:rPr lang="en-GB" dirty="0">
                <a:latin typeface="Twinkl" panose="02000000000000000000" pitchFamily="2" charset="0"/>
                <a:cs typeface="Arial" panose="020B0604020202020204" pitchFamily="34" charset="0"/>
              </a:rPr>
              <a:t>as if they fall behind at this stage it becomes increasingly difficult to close the gap.</a:t>
            </a:r>
          </a:p>
        </p:txBody>
      </p:sp>
      <p:pic>
        <p:nvPicPr>
          <p:cNvPr id="3074" name="Picture 2" descr="Books for Year 1 - our free background wallpaper">
            <a:extLst>
              <a:ext uri="{FF2B5EF4-FFF2-40B4-BE49-F238E27FC236}">
                <a16:creationId xmlns:a16="http://schemas.microsoft.com/office/drawing/2014/main" id="{26D8AB01-7385-C813-D655-E013157B29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5425" y="111125"/>
            <a:ext cx="6728178" cy="3784600"/>
          </a:xfrm>
          <a:prstGeom prst="rect">
            <a:avLst/>
          </a:prstGeom>
          <a:noFill/>
          <a:ln w="63500">
            <a:solidFill>
              <a:schemeClr val="accent2"/>
            </a:solidFill>
          </a:ln>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6D7E5479-D844-42C1-5366-A82F05FD5F35}"/>
              </a:ext>
            </a:extLst>
          </p:cNvPr>
          <p:cNvPicPr>
            <a:picLocks noChangeAspect="1"/>
          </p:cNvPicPr>
          <p:nvPr/>
        </p:nvPicPr>
        <p:blipFill>
          <a:blip r:embed="rId3"/>
          <a:stretch>
            <a:fillRect/>
          </a:stretch>
        </p:blipFill>
        <p:spPr>
          <a:xfrm>
            <a:off x="9610682" y="4074108"/>
            <a:ext cx="2247900" cy="2247900"/>
          </a:xfrm>
          <a:prstGeom prst="rect">
            <a:avLst/>
          </a:prstGeom>
        </p:spPr>
      </p:pic>
      <p:pic>
        <p:nvPicPr>
          <p:cNvPr id="5" name="Picture 4">
            <a:extLst>
              <a:ext uri="{FF2B5EF4-FFF2-40B4-BE49-F238E27FC236}">
                <a16:creationId xmlns:a16="http://schemas.microsoft.com/office/drawing/2014/main" id="{0A9BCBB2-E0D9-8C45-F7A3-096C051E210F}"/>
              </a:ext>
            </a:extLst>
          </p:cNvPr>
          <p:cNvPicPr>
            <a:picLocks noChangeAspect="1"/>
          </p:cNvPicPr>
          <p:nvPr/>
        </p:nvPicPr>
        <p:blipFill rotWithShape="1">
          <a:blip r:embed="rId4"/>
          <a:srcRect t="4702"/>
          <a:stretch/>
        </p:blipFill>
        <p:spPr>
          <a:xfrm>
            <a:off x="6257925" y="4219575"/>
            <a:ext cx="2766300" cy="1532350"/>
          </a:xfrm>
          <a:prstGeom prst="rect">
            <a:avLst/>
          </a:prstGeom>
          <a:ln w="63500">
            <a:solidFill>
              <a:schemeClr val="accent1"/>
            </a:solidFill>
          </a:ln>
        </p:spPr>
      </p:pic>
    </p:spTree>
    <p:extLst>
      <p:ext uri="{BB962C8B-B14F-4D97-AF65-F5344CB8AC3E}">
        <p14:creationId xmlns:p14="http://schemas.microsoft.com/office/powerpoint/2010/main" val="3361590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C06C9-6659-4258-AC99-595B24CBB3A2}"/>
              </a:ext>
            </a:extLst>
          </p:cNvPr>
          <p:cNvSpPr>
            <a:spLocks noGrp="1"/>
          </p:cNvSpPr>
          <p:nvPr>
            <p:ph type="title"/>
          </p:nvPr>
        </p:nvSpPr>
        <p:spPr>
          <a:xfrm>
            <a:off x="677334" y="609600"/>
            <a:ext cx="8596668" cy="1057318"/>
          </a:xfrm>
        </p:spPr>
        <p:txBody>
          <a:bodyPr/>
          <a:lstStyle/>
          <a:p>
            <a:r>
              <a:rPr lang="en-GB" dirty="0"/>
              <a:t>What is Phonics?</a:t>
            </a:r>
          </a:p>
        </p:txBody>
      </p:sp>
      <p:sp>
        <p:nvSpPr>
          <p:cNvPr id="3" name="Content Placeholder 2">
            <a:extLst>
              <a:ext uri="{FF2B5EF4-FFF2-40B4-BE49-F238E27FC236}">
                <a16:creationId xmlns:a16="http://schemas.microsoft.com/office/drawing/2014/main" id="{048FDF4F-1682-4C86-B388-56B8B8A9F1AD}"/>
              </a:ext>
            </a:extLst>
          </p:cNvPr>
          <p:cNvSpPr>
            <a:spLocks noGrp="1"/>
          </p:cNvSpPr>
          <p:nvPr>
            <p:ph idx="1"/>
          </p:nvPr>
        </p:nvSpPr>
        <p:spPr>
          <a:xfrm>
            <a:off x="276118" y="1488613"/>
            <a:ext cx="8596668" cy="3880773"/>
          </a:xfrm>
        </p:spPr>
        <p:txBody>
          <a:bodyPr>
            <a:normAutofit fontScale="92500" lnSpcReduction="10000"/>
          </a:bodyPr>
          <a:lstStyle/>
          <a:p>
            <a:r>
              <a:rPr lang="en-GB" sz="2400" dirty="0">
                <a:latin typeface="Twinkl" panose="02000000000000000000" pitchFamily="2" charset="0"/>
              </a:rPr>
              <a:t>Letter sounds initially, then letter names </a:t>
            </a:r>
          </a:p>
          <a:p>
            <a:r>
              <a:rPr lang="en-GB" sz="2400" dirty="0">
                <a:latin typeface="Twinkl" panose="02000000000000000000" pitchFamily="2" charset="0"/>
              </a:rPr>
              <a:t>Pure sound, not schwa- </a:t>
            </a:r>
            <a:r>
              <a:rPr lang="en-GB" sz="2400" b="1" dirty="0">
                <a:latin typeface="Twinkl" panose="02000000000000000000" pitchFamily="2" charset="0"/>
              </a:rPr>
              <a:t>adding u</a:t>
            </a:r>
            <a:r>
              <a:rPr lang="en-GB" sz="2400" dirty="0">
                <a:latin typeface="Twinkl" panose="02000000000000000000" pitchFamily="2" charset="0"/>
              </a:rPr>
              <a:t> to the pure sound</a:t>
            </a:r>
          </a:p>
          <a:p>
            <a:pPr marL="0" indent="0">
              <a:buNone/>
            </a:pPr>
            <a:r>
              <a:rPr lang="en-GB" sz="2400" dirty="0">
                <a:latin typeface="Twinkl" panose="02000000000000000000" pitchFamily="2" charset="0"/>
              </a:rPr>
              <a:t>Terminology: (words you will hear in the classroom today)</a:t>
            </a:r>
          </a:p>
          <a:p>
            <a:r>
              <a:rPr lang="en-GB" sz="2400" dirty="0">
                <a:latin typeface="Twinkl" panose="02000000000000000000" pitchFamily="2" charset="0"/>
              </a:rPr>
              <a:t>Fred talk </a:t>
            </a:r>
          </a:p>
          <a:p>
            <a:r>
              <a:rPr lang="en-GB" sz="2400" dirty="0">
                <a:latin typeface="Twinkl" panose="02000000000000000000" pitchFamily="2" charset="0"/>
              </a:rPr>
              <a:t>Fred in your head (blending to read) </a:t>
            </a:r>
          </a:p>
          <a:p>
            <a:r>
              <a:rPr lang="en-GB" sz="2400" dirty="0">
                <a:latin typeface="Twinkl" panose="02000000000000000000" pitchFamily="2" charset="0"/>
              </a:rPr>
              <a:t>Fred fingers (segmenting to write)</a:t>
            </a:r>
          </a:p>
          <a:p>
            <a:r>
              <a:rPr lang="en-GB" sz="2400" dirty="0">
                <a:latin typeface="Twinkl" panose="02000000000000000000" pitchFamily="2" charset="0"/>
              </a:rPr>
              <a:t>Red words (tricky words): they, want, are, some, your</a:t>
            </a:r>
          </a:p>
          <a:p>
            <a:r>
              <a:rPr lang="en-GB" sz="2400" dirty="0">
                <a:latin typeface="Twinkl" panose="02000000000000000000" pitchFamily="2" charset="0"/>
              </a:rPr>
              <a:t>Special friends (digraphs/trigraphs)</a:t>
            </a:r>
          </a:p>
          <a:p>
            <a:r>
              <a:rPr lang="en-GB" sz="2400">
                <a:latin typeface="Twinkl" panose="02000000000000000000" pitchFamily="2" charset="0"/>
              </a:rPr>
              <a:t>Magnet eyes</a:t>
            </a:r>
            <a:endParaRPr lang="en-GB" sz="2400" dirty="0">
              <a:latin typeface="Twinkl" panose="02000000000000000000" pitchFamily="2" charset="0"/>
            </a:endParaRPr>
          </a:p>
        </p:txBody>
      </p:sp>
      <p:pic>
        <p:nvPicPr>
          <p:cNvPr id="6" name="Picture 5">
            <a:extLst>
              <a:ext uri="{FF2B5EF4-FFF2-40B4-BE49-F238E27FC236}">
                <a16:creationId xmlns:a16="http://schemas.microsoft.com/office/drawing/2014/main" id="{6D7899D0-1F47-49CB-9A65-60AC58668859}"/>
              </a:ext>
            </a:extLst>
          </p:cNvPr>
          <p:cNvPicPr>
            <a:picLocks noChangeAspect="1"/>
          </p:cNvPicPr>
          <p:nvPr/>
        </p:nvPicPr>
        <p:blipFill>
          <a:blip r:embed="rId2"/>
          <a:stretch>
            <a:fillRect/>
          </a:stretch>
        </p:blipFill>
        <p:spPr>
          <a:xfrm>
            <a:off x="8434351" y="2249806"/>
            <a:ext cx="1641458" cy="1025073"/>
          </a:xfrm>
          <a:prstGeom prst="rect">
            <a:avLst/>
          </a:prstGeom>
          <a:ln w="63500">
            <a:solidFill>
              <a:schemeClr val="accent2"/>
            </a:solidFill>
          </a:ln>
        </p:spPr>
      </p:pic>
      <p:pic>
        <p:nvPicPr>
          <p:cNvPr id="2050" name="Picture 2" descr="Woodlands Infant and Nursery School">
            <a:extLst>
              <a:ext uri="{FF2B5EF4-FFF2-40B4-BE49-F238E27FC236}">
                <a16:creationId xmlns:a16="http://schemas.microsoft.com/office/drawing/2014/main" id="{5A34B432-CAC3-FE81-96DA-6D2623063A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8915" y="3634073"/>
            <a:ext cx="1318458" cy="1806013"/>
          </a:xfrm>
          <a:prstGeom prst="rect">
            <a:avLst/>
          </a:prstGeom>
          <a:noFill/>
          <a:ln w="63500">
            <a:solidFill>
              <a:schemeClr val="accent2"/>
            </a:solidFill>
          </a:ln>
          <a:extLst>
            <a:ext uri="{909E8E84-426E-40DD-AFC4-6F175D3DCCD1}">
              <a14:hiddenFill xmlns:a14="http://schemas.microsoft.com/office/drawing/2010/main">
                <a:solidFill>
                  <a:srgbClr val="FFFFFF"/>
                </a:solidFill>
              </a14:hiddenFill>
            </a:ext>
          </a:extLst>
        </p:spPr>
      </p:pic>
      <p:pic>
        <p:nvPicPr>
          <p:cNvPr id="2052" name="Picture 4" descr="PHONICS – THE FRIARS PRIMARY SCHOOL">
            <a:extLst>
              <a:ext uri="{FF2B5EF4-FFF2-40B4-BE49-F238E27FC236}">
                <a16:creationId xmlns:a16="http://schemas.microsoft.com/office/drawing/2014/main" id="{97639E9C-1D98-7177-F26C-02098BF7AE6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269" t="5326" r="3818" b="7505"/>
          <a:stretch/>
        </p:blipFill>
        <p:spPr bwMode="auto">
          <a:xfrm>
            <a:off x="6383963" y="146731"/>
            <a:ext cx="5780077" cy="1689999"/>
          </a:xfrm>
          <a:prstGeom prst="rect">
            <a:avLst/>
          </a:prstGeom>
          <a:noFill/>
          <a:ln w="63500">
            <a:solidFill>
              <a:schemeClr val="accent2"/>
            </a:solidFill>
          </a:ln>
          <a:extLst>
            <a:ext uri="{909E8E84-426E-40DD-AFC4-6F175D3DCCD1}">
              <a14:hiddenFill xmlns:a14="http://schemas.microsoft.com/office/drawing/2010/main">
                <a:solidFill>
                  <a:srgbClr val="FFFFFF"/>
                </a:solidFill>
              </a14:hiddenFill>
            </a:ext>
          </a:extLst>
        </p:spPr>
      </p:pic>
      <p:pic>
        <p:nvPicPr>
          <p:cNvPr id="2054" name="Picture 6" descr="Read Write Inc RWI Set 3 Flashcards and ...">
            <a:extLst>
              <a:ext uri="{FF2B5EF4-FFF2-40B4-BE49-F238E27FC236}">
                <a16:creationId xmlns:a16="http://schemas.microsoft.com/office/drawing/2014/main" id="{7FB658F8-40BA-EB5B-4F44-E45B3C22E78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410" r="8127" b="15730"/>
          <a:stretch/>
        </p:blipFill>
        <p:spPr bwMode="auto">
          <a:xfrm>
            <a:off x="2319830" y="5369386"/>
            <a:ext cx="1318458" cy="1315453"/>
          </a:xfrm>
          <a:prstGeom prst="rect">
            <a:avLst/>
          </a:prstGeom>
          <a:noFill/>
          <a:ln w="63500">
            <a:solidFill>
              <a:schemeClr val="accent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733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C06C9-6659-4258-AC99-595B24CBB3A2}"/>
              </a:ext>
            </a:extLst>
          </p:cNvPr>
          <p:cNvSpPr>
            <a:spLocks noGrp="1"/>
          </p:cNvSpPr>
          <p:nvPr>
            <p:ph type="title"/>
          </p:nvPr>
        </p:nvSpPr>
        <p:spPr>
          <a:xfrm>
            <a:off x="677334" y="609600"/>
            <a:ext cx="8596668" cy="1057318"/>
          </a:xfrm>
        </p:spPr>
        <p:txBody>
          <a:bodyPr/>
          <a:lstStyle/>
          <a:p>
            <a:r>
              <a:rPr lang="en-GB" dirty="0"/>
              <a:t>How do we teach phonics?</a:t>
            </a:r>
          </a:p>
        </p:txBody>
      </p:sp>
      <p:sp>
        <p:nvSpPr>
          <p:cNvPr id="3" name="Content Placeholder 2">
            <a:extLst>
              <a:ext uri="{FF2B5EF4-FFF2-40B4-BE49-F238E27FC236}">
                <a16:creationId xmlns:a16="http://schemas.microsoft.com/office/drawing/2014/main" id="{048FDF4F-1682-4C86-B388-56B8B8A9F1AD}"/>
              </a:ext>
            </a:extLst>
          </p:cNvPr>
          <p:cNvSpPr>
            <a:spLocks noGrp="1"/>
          </p:cNvSpPr>
          <p:nvPr>
            <p:ph idx="1"/>
          </p:nvPr>
        </p:nvSpPr>
        <p:spPr>
          <a:xfrm>
            <a:off x="295168" y="1955338"/>
            <a:ext cx="8596668" cy="3880773"/>
          </a:xfrm>
        </p:spPr>
        <p:txBody>
          <a:bodyPr>
            <a:normAutofit fontScale="92500" lnSpcReduction="20000"/>
          </a:bodyPr>
          <a:lstStyle/>
          <a:p>
            <a:r>
              <a:rPr lang="en-GB" sz="2400" dirty="0">
                <a:latin typeface="Twinkl" panose="02000000000000000000" pitchFamily="2" charset="0"/>
              </a:rPr>
              <a:t>We follow the Read Write Inc published scheme.</a:t>
            </a:r>
          </a:p>
          <a:p>
            <a:r>
              <a:rPr lang="en-GB" sz="2400" dirty="0">
                <a:latin typeface="Twinkl" panose="02000000000000000000" pitchFamily="2" charset="0"/>
              </a:rPr>
              <a:t>Children are grouped according to their knowledge of sounds, their ability to segment and blend both real and alien words with these known sounds in and their ability to read a selection of speedy words.</a:t>
            </a:r>
          </a:p>
          <a:p>
            <a:r>
              <a:rPr lang="en-GB" sz="2400" dirty="0">
                <a:latin typeface="Twinkl" panose="02000000000000000000" pitchFamily="2" charset="0"/>
              </a:rPr>
              <a:t>As they become more competent readers they are also assessed on their fluency- how many words they can read in a minute.</a:t>
            </a:r>
          </a:p>
          <a:p>
            <a:r>
              <a:rPr lang="en-GB" sz="2400" dirty="0">
                <a:latin typeface="Twinkl" panose="02000000000000000000" pitchFamily="2" charset="0"/>
              </a:rPr>
              <a:t>There are six groups in year one to cater for the variety of individual needs.</a:t>
            </a:r>
          </a:p>
          <a:p>
            <a:r>
              <a:rPr lang="en-GB" sz="2400" dirty="0">
                <a:latin typeface="Twinkl" panose="02000000000000000000" pitchFamily="2" charset="0"/>
              </a:rPr>
              <a:t>All groups follow the same format therefore if children change groups, they are familiar with the routines and can just slot in.</a:t>
            </a:r>
          </a:p>
        </p:txBody>
      </p:sp>
      <p:pic>
        <p:nvPicPr>
          <p:cNvPr id="2052" name="Picture 4" descr="PHONICS – THE FRIARS PRIMARY SCHOOL">
            <a:extLst>
              <a:ext uri="{FF2B5EF4-FFF2-40B4-BE49-F238E27FC236}">
                <a16:creationId xmlns:a16="http://schemas.microsoft.com/office/drawing/2014/main" id="{97639E9C-1D98-7177-F26C-02098BF7AE6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69" t="5326" r="3818" b="7505"/>
          <a:stretch/>
        </p:blipFill>
        <p:spPr bwMode="auto">
          <a:xfrm>
            <a:off x="6383963" y="146731"/>
            <a:ext cx="5780077" cy="1689999"/>
          </a:xfrm>
          <a:prstGeom prst="rect">
            <a:avLst/>
          </a:prstGeom>
          <a:noFill/>
          <a:ln w="63500">
            <a:solidFill>
              <a:schemeClr val="accent2"/>
            </a:solidFill>
          </a:ln>
          <a:extLst>
            <a:ext uri="{909E8E84-426E-40DD-AFC4-6F175D3DCCD1}">
              <a14:hiddenFill xmlns:a14="http://schemas.microsoft.com/office/drawing/2010/main">
                <a:solidFill>
                  <a:srgbClr val="FFFFFF"/>
                </a:solidFill>
              </a14:hiddenFill>
            </a:ext>
          </a:extLst>
        </p:spPr>
      </p:pic>
      <p:pic>
        <p:nvPicPr>
          <p:cNvPr id="4" name="Content Placeholder 3">
            <a:extLst>
              <a:ext uri="{FF2B5EF4-FFF2-40B4-BE49-F238E27FC236}">
                <a16:creationId xmlns:a16="http://schemas.microsoft.com/office/drawing/2014/main" id="{4474F2A3-7C07-DFE8-B266-B2B0DC2BD56C}"/>
              </a:ext>
            </a:extLst>
          </p:cNvPr>
          <p:cNvPicPr>
            <a:picLocks noChangeAspect="1"/>
          </p:cNvPicPr>
          <p:nvPr/>
        </p:nvPicPr>
        <p:blipFill>
          <a:blip r:embed="rId3"/>
          <a:stretch>
            <a:fillRect/>
          </a:stretch>
        </p:blipFill>
        <p:spPr>
          <a:xfrm>
            <a:off x="9666999" y="4481436"/>
            <a:ext cx="2229833" cy="2229833"/>
          </a:xfrm>
          <a:prstGeom prst="rect">
            <a:avLst/>
          </a:prstGeom>
        </p:spPr>
      </p:pic>
      <p:pic>
        <p:nvPicPr>
          <p:cNvPr id="5" name="Picture 4">
            <a:extLst>
              <a:ext uri="{FF2B5EF4-FFF2-40B4-BE49-F238E27FC236}">
                <a16:creationId xmlns:a16="http://schemas.microsoft.com/office/drawing/2014/main" id="{E22E1324-2922-AF37-01FB-F72DD60E5590}"/>
              </a:ext>
            </a:extLst>
          </p:cNvPr>
          <p:cNvPicPr>
            <a:picLocks noChangeAspect="1"/>
          </p:cNvPicPr>
          <p:nvPr/>
        </p:nvPicPr>
        <p:blipFill>
          <a:blip r:embed="rId4"/>
          <a:stretch>
            <a:fillRect/>
          </a:stretch>
        </p:blipFill>
        <p:spPr>
          <a:xfrm>
            <a:off x="9617996" y="3437367"/>
            <a:ext cx="2327837" cy="916714"/>
          </a:xfrm>
          <a:prstGeom prst="rect">
            <a:avLst/>
          </a:prstGeom>
        </p:spPr>
      </p:pic>
    </p:spTree>
    <p:extLst>
      <p:ext uri="{BB962C8B-B14F-4D97-AF65-F5344CB8AC3E}">
        <p14:creationId xmlns:p14="http://schemas.microsoft.com/office/powerpoint/2010/main" val="3094849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C06C9-6659-4258-AC99-595B24CBB3A2}"/>
              </a:ext>
            </a:extLst>
          </p:cNvPr>
          <p:cNvSpPr>
            <a:spLocks noGrp="1"/>
          </p:cNvSpPr>
          <p:nvPr>
            <p:ph type="title"/>
          </p:nvPr>
        </p:nvSpPr>
        <p:spPr>
          <a:xfrm>
            <a:off x="303640" y="172720"/>
            <a:ext cx="8596668" cy="1057318"/>
          </a:xfrm>
        </p:spPr>
        <p:txBody>
          <a:bodyPr/>
          <a:lstStyle/>
          <a:p>
            <a:r>
              <a:rPr lang="en-GB" dirty="0"/>
              <a:t>Weekly phonics timetable</a:t>
            </a:r>
          </a:p>
        </p:txBody>
      </p:sp>
      <p:pic>
        <p:nvPicPr>
          <p:cNvPr id="8" name="Picture 7">
            <a:extLst>
              <a:ext uri="{FF2B5EF4-FFF2-40B4-BE49-F238E27FC236}">
                <a16:creationId xmlns:a16="http://schemas.microsoft.com/office/drawing/2014/main" id="{ACEE8474-C265-A168-AF9B-E4EA315CF39F}"/>
              </a:ext>
            </a:extLst>
          </p:cNvPr>
          <p:cNvPicPr>
            <a:picLocks noChangeAspect="1"/>
          </p:cNvPicPr>
          <p:nvPr/>
        </p:nvPicPr>
        <p:blipFill>
          <a:blip r:embed="rId2"/>
          <a:stretch>
            <a:fillRect/>
          </a:stretch>
        </p:blipFill>
        <p:spPr>
          <a:xfrm>
            <a:off x="603987" y="904241"/>
            <a:ext cx="8453841" cy="5679668"/>
          </a:xfrm>
          <a:prstGeom prst="rect">
            <a:avLst/>
          </a:prstGeom>
          <a:ln w="63500">
            <a:solidFill>
              <a:schemeClr val="accent2"/>
            </a:solidFill>
          </a:ln>
        </p:spPr>
      </p:pic>
      <p:cxnSp>
        <p:nvCxnSpPr>
          <p:cNvPr id="10" name="Straight Arrow Connector 9">
            <a:extLst>
              <a:ext uri="{FF2B5EF4-FFF2-40B4-BE49-F238E27FC236}">
                <a16:creationId xmlns:a16="http://schemas.microsoft.com/office/drawing/2014/main" id="{21DE642A-4742-A903-ACEA-6C38F9692D9B}"/>
              </a:ext>
            </a:extLst>
          </p:cNvPr>
          <p:cNvCxnSpPr>
            <a:cxnSpLocks/>
          </p:cNvCxnSpPr>
          <p:nvPr/>
        </p:nvCxnSpPr>
        <p:spPr>
          <a:xfrm flipH="1" flipV="1">
            <a:off x="8646160" y="1351280"/>
            <a:ext cx="1899920" cy="995680"/>
          </a:xfrm>
          <a:prstGeom prst="straightConnector1">
            <a:avLst/>
          </a:prstGeom>
          <a:ln w="1270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26C0AB5-88FD-E93D-A1C7-9DD224C5604B}"/>
              </a:ext>
            </a:extLst>
          </p:cNvPr>
          <p:cNvSpPr txBox="1"/>
          <p:nvPr/>
        </p:nvSpPr>
        <p:spPr>
          <a:xfrm>
            <a:off x="9358175" y="2468202"/>
            <a:ext cx="2570970" cy="1077218"/>
          </a:xfrm>
          <a:prstGeom prst="rect">
            <a:avLst/>
          </a:prstGeom>
          <a:noFill/>
          <a:ln w="63500">
            <a:solidFill>
              <a:schemeClr val="tx1"/>
            </a:solidFill>
          </a:ln>
        </p:spPr>
        <p:txBody>
          <a:bodyPr wrap="square" rtlCol="0">
            <a:spAutoFit/>
          </a:bodyPr>
          <a:lstStyle/>
          <a:p>
            <a:r>
              <a:rPr lang="en-GB" sz="3200" b="1" dirty="0">
                <a:latin typeface="Twinkl" panose="02000000000000000000" pitchFamily="2" charset="0"/>
              </a:rPr>
              <a:t>Speed sound lesson</a:t>
            </a:r>
          </a:p>
        </p:txBody>
      </p:sp>
      <p:cxnSp>
        <p:nvCxnSpPr>
          <p:cNvPr id="14" name="Straight Arrow Connector 13">
            <a:extLst>
              <a:ext uri="{FF2B5EF4-FFF2-40B4-BE49-F238E27FC236}">
                <a16:creationId xmlns:a16="http://schemas.microsoft.com/office/drawing/2014/main" id="{54B48E0B-03C4-909D-2471-9F4375CDAC2F}"/>
              </a:ext>
            </a:extLst>
          </p:cNvPr>
          <p:cNvCxnSpPr>
            <a:cxnSpLocks/>
          </p:cNvCxnSpPr>
          <p:nvPr/>
        </p:nvCxnSpPr>
        <p:spPr>
          <a:xfrm flipH="1" flipV="1">
            <a:off x="3637280" y="2987169"/>
            <a:ext cx="5882640" cy="2489071"/>
          </a:xfrm>
          <a:prstGeom prst="straightConnector1">
            <a:avLst/>
          </a:prstGeom>
          <a:ln w="1270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A401104D-BB8C-D7BF-DE8F-7D1D901D8A87}"/>
              </a:ext>
            </a:extLst>
          </p:cNvPr>
          <p:cNvSpPr txBox="1"/>
          <p:nvPr/>
        </p:nvSpPr>
        <p:spPr>
          <a:xfrm>
            <a:off x="9596120" y="5090160"/>
            <a:ext cx="2397760" cy="1077218"/>
          </a:xfrm>
          <a:prstGeom prst="rect">
            <a:avLst/>
          </a:prstGeom>
          <a:noFill/>
          <a:ln w="63500">
            <a:solidFill>
              <a:schemeClr val="tx1"/>
            </a:solidFill>
          </a:ln>
        </p:spPr>
        <p:txBody>
          <a:bodyPr wrap="square" rtlCol="0">
            <a:spAutoFit/>
          </a:bodyPr>
          <a:lstStyle/>
          <a:p>
            <a:r>
              <a:rPr lang="en-GB" sz="3200" b="1" dirty="0">
                <a:latin typeface="Twinkl" panose="02000000000000000000" pitchFamily="2" charset="0"/>
              </a:rPr>
              <a:t>Reading focus part</a:t>
            </a:r>
          </a:p>
        </p:txBody>
      </p:sp>
    </p:spTree>
    <p:extLst>
      <p:ext uri="{BB962C8B-B14F-4D97-AF65-F5344CB8AC3E}">
        <p14:creationId xmlns:p14="http://schemas.microsoft.com/office/powerpoint/2010/main" val="3787589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9DB473D-4790-4731-9EDD-37068D1457C2}"/>
              </a:ext>
            </a:extLst>
          </p:cNvPr>
          <p:cNvSpPr txBox="1">
            <a:spLocks/>
          </p:cNvSpPr>
          <p:nvPr/>
        </p:nvSpPr>
        <p:spPr>
          <a:xfrm>
            <a:off x="299199" y="234631"/>
            <a:ext cx="7965787"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a:t>Phonic Screening Check</a:t>
            </a:r>
          </a:p>
        </p:txBody>
      </p:sp>
      <p:sp>
        <p:nvSpPr>
          <p:cNvPr id="12" name="TextBox 11">
            <a:extLst>
              <a:ext uri="{FF2B5EF4-FFF2-40B4-BE49-F238E27FC236}">
                <a16:creationId xmlns:a16="http://schemas.microsoft.com/office/drawing/2014/main" id="{80DFE293-EE7C-41CE-0A97-BFA0FF19FCCE}"/>
              </a:ext>
            </a:extLst>
          </p:cNvPr>
          <p:cNvSpPr txBox="1"/>
          <p:nvPr/>
        </p:nvSpPr>
        <p:spPr>
          <a:xfrm>
            <a:off x="132958" y="1121590"/>
            <a:ext cx="7852843" cy="6063198"/>
          </a:xfrm>
          <a:prstGeom prst="rect">
            <a:avLst/>
          </a:prstGeom>
          <a:noFill/>
        </p:spPr>
        <p:txBody>
          <a:bodyPr wrap="square" rtlCol="0">
            <a:spAutoFit/>
          </a:bodyPr>
          <a:lstStyle/>
          <a:p>
            <a:pPr marL="457200" indent="-457200">
              <a:buFont typeface="Arial" panose="020B0604020202020204" pitchFamily="34" charset="0"/>
              <a:buChar char="•"/>
            </a:pPr>
            <a:r>
              <a:rPr lang="en-GB" sz="2400" dirty="0">
                <a:latin typeface="Twinkl" panose="02000000000000000000" pitchFamily="2" charset="0"/>
              </a:rPr>
              <a:t>All children will be assessed in the phonics screening check- week beginning 9</a:t>
            </a:r>
            <a:r>
              <a:rPr lang="en-GB" sz="2400" baseline="30000" dirty="0">
                <a:latin typeface="Twinkl" panose="02000000000000000000" pitchFamily="2" charset="0"/>
              </a:rPr>
              <a:t>th</a:t>
            </a:r>
            <a:r>
              <a:rPr lang="en-GB" sz="2400" dirty="0">
                <a:latin typeface="Twinkl" panose="02000000000000000000" pitchFamily="2" charset="0"/>
              </a:rPr>
              <a:t> June</a:t>
            </a:r>
          </a:p>
          <a:p>
            <a:pPr marL="457200" indent="-457200">
              <a:buFont typeface="Arial" panose="020B0604020202020204" pitchFamily="34" charset="0"/>
              <a:buChar char="•"/>
            </a:pPr>
            <a:r>
              <a:rPr lang="en-GB" sz="2400" dirty="0">
                <a:latin typeface="Twinkl" panose="02000000000000000000" pitchFamily="2" charset="0"/>
              </a:rPr>
              <a:t>One-to-one with class teacher</a:t>
            </a:r>
          </a:p>
          <a:p>
            <a:pPr marL="457200" indent="-457200">
              <a:buFont typeface="Arial" panose="020B0604020202020204" pitchFamily="34" charset="0"/>
              <a:buChar char="•"/>
            </a:pPr>
            <a:r>
              <a:rPr lang="en-GB" sz="2400" dirty="0">
                <a:latin typeface="Twinkl" panose="02000000000000000000" pitchFamily="2" charset="0"/>
              </a:rPr>
              <a:t>40 words in total split into two parts.</a:t>
            </a:r>
          </a:p>
          <a:p>
            <a:pPr marL="457200" indent="-457200">
              <a:buFont typeface="Arial" panose="020B0604020202020204" pitchFamily="34" charset="0"/>
              <a:buChar char="•"/>
            </a:pPr>
            <a:r>
              <a:rPr lang="en-GB" sz="2400" dirty="0">
                <a:latin typeface="Twinkl" panose="02000000000000000000" pitchFamily="2" charset="0"/>
              </a:rPr>
              <a:t>There are a mixture of real and pseudo (made up/alien) words.</a:t>
            </a:r>
          </a:p>
          <a:p>
            <a:pPr marL="457200" indent="-457200">
              <a:buFont typeface="Arial" panose="020B0604020202020204" pitchFamily="34" charset="0"/>
              <a:buChar char="•"/>
            </a:pPr>
            <a:r>
              <a:rPr lang="en-GB" sz="2400" dirty="0">
                <a:latin typeface="Twinkl" panose="02000000000000000000" pitchFamily="2" charset="0"/>
              </a:rPr>
              <a:t>The pass mark has been 32 out of 40 since the check was introduced in 2012.</a:t>
            </a:r>
          </a:p>
          <a:p>
            <a:pPr marL="457200" indent="-457200">
              <a:buFont typeface="Arial" panose="020B0604020202020204" pitchFamily="34" charset="0"/>
              <a:buChar char="•"/>
            </a:pPr>
            <a:r>
              <a:rPr lang="en-GB" sz="2400" dirty="0">
                <a:latin typeface="Twinkl" panose="02000000000000000000" pitchFamily="2" charset="0"/>
              </a:rPr>
              <a:t>If children do not achieve the expected standard in Y1 they will receive continued phonic support in Y2 and will re-take the check in 2026.</a:t>
            </a:r>
          </a:p>
          <a:p>
            <a:pPr marL="457200" indent="-457200">
              <a:buFont typeface="Arial" panose="020B0604020202020204" pitchFamily="34" charset="0"/>
              <a:buChar char="•"/>
            </a:pPr>
            <a:r>
              <a:rPr lang="en-GB" sz="2400" dirty="0">
                <a:latin typeface="Twinkl" panose="02000000000000000000" pitchFamily="2" charset="0"/>
              </a:rPr>
              <a:t>Passing the phonic screening check does not necessarily mean that your child will be working at age related expectations in reading as this is only one element of their reading ability.</a:t>
            </a:r>
          </a:p>
          <a:p>
            <a:pPr marL="457200" indent="-457200">
              <a:buFont typeface="Arial" panose="020B0604020202020204" pitchFamily="34" charset="0"/>
              <a:buChar char="•"/>
            </a:pPr>
            <a:endParaRPr lang="en-GB" sz="2800" dirty="0">
              <a:latin typeface="Twinkl" panose="02000000000000000000" pitchFamily="2" charset="0"/>
            </a:endParaRPr>
          </a:p>
        </p:txBody>
      </p:sp>
      <p:pic>
        <p:nvPicPr>
          <p:cNvPr id="5124" name="Picture 4" descr="The Phonics Screening Test ...">
            <a:extLst>
              <a:ext uri="{FF2B5EF4-FFF2-40B4-BE49-F238E27FC236}">
                <a16:creationId xmlns:a16="http://schemas.microsoft.com/office/drawing/2014/main" id="{22A49A01-2F0C-E62E-CE45-6C02248D59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5801" y="42545"/>
            <a:ext cx="4073241" cy="2857348"/>
          </a:xfrm>
          <a:prstGeom prst="rect">
            <a:avLst/>
          </a:prstGeom>
          <a:noFill/>
          <a:ln w="63500">
            <a:solidFill>
              <a:srgbClr val="00B05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7584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10BAD19B-8E7F-EC10-EE44-8C2E7752D188}"/>
              </a:ext>
            </a:extLst>
          </p:cNvPr>
          <p:cNvSpPr>
            <a:spLocks noGrp="1"/>
          </p:cNvSpPr>
          <p:nvPr>
            <p:ph idx="1"/>
          </p:nvPr>
        </p:nvSpPr>
        <p:spPr>
          <a:xfrm>
            <a:off x="281094" y="291149"/>
            <a:ext cx="9096586" cy="3986211"/>
          </a:xfrm>
          <a:ln w="57150">
            <a:solidFill>
              <a:schemeClr val="accent2"/>
            </a:solidFill>
          </a:ln>
        </p:spPr>
        <p:txBody>
          <a:bodyPr>
            <a:normAutofit fontScale="92500" lnSpcReduction="20000"/>
          </a:bodyPr>
          <a:lstStyle/>
          <a:p>
            <a:pPr marL="0" indent="0" algn="ctr">
              <a:buNone/>
            </a:pPr>
            <a:r>
              <a:rPr lang="en-GB" sz="3600" dirty="0">
                <a:latin typeface="Twinkl" panose="02000000000000000000" pitchFamily="2" charset="0"/>
              </a:rPr>
              <a:t>What can you do to help?</a:t>
            </a:r>
          </a:p>
          <a:p>
            <a:pPr>
              <a:buFont typeface="Wingdings" panose="05000000000000000000" pitchFamily="2" charset="2"/>
              <a:buChar char="Ø"/>
            </a:pPr>
            <a:r>
              <a:rPr lang="en-GB" sz="2400" dirty="0">
                <a:latin typeface="Twinkl" panose="02000000000000000000" pitchFamily="2" charset="0"/>
              </a:rPr>
              <a:t>Read every day with your child, little and often is better than not at all.</a:t>
            </a:r>
          </a:p>
          <a:p>
            <a:pPr>
              <a:buFont typeface="Wingdings" panose="05000000000000000000" pitchFamily="2" charset="2"/>
              <a:buChar char="Ø"/>
            </a:pPr>
            <a:r>
              <a:rPr lang="en-GB" sz="2400" dirty="0">
                <a:latin typeface="Twinkl" panose="02000000000000000000" pitchFamily="2" charset="0"/>
              </a:rPr>
              <a:t>Complete the home learning/flashcards sent- look out for QR codes to practise real and alien words.</a:t>
            </a:r>
          </a:p>
          <a:p>
            <a:pPr>
              <a:buFont typeface="Wingdings" panose="05000000000000000000" pitchFamily="2" charset="2"/>
              <a:buChar char="Ø"/>
            </a:pPr>
            <a:r>
              <a:rPr lang="en-GB" sz="2400" dirty="0">
                <a:latin typeface="Twinkl" panose="02000000000000000000" pitchFamily="2" charset="0"/>
              </a:rPr>
              <a:t>Use the resources you will make today to practise alien words- these are often more challenging for children.</a:t>
            </a:r>
          </a:p>
          <a:p>
            <a:pPr>
              <a:buFont typeface="Wingdings" panose="05000000000000000000" pitchFamily="2" charset="2"/>
              <a:buChar char="Ø"/>
            </a:pPr>
            <a:r>
              <a:rPr lang="en-GB" sz="2400" dirty="0">
                <a:latin typeface="Twinkl" panose="02000000000000000000" pitchFamily="2" charset="0"/>
              </a:rPr>
              <a:t>Practise spotting digraphs in both school reading and library books.</a:t>
            </a:r>
          </a:p>
          <a:p>
            <a:pPr>
              <a:buFont typeface="Wingdings" panose="05000000000000000000" pitchFamily="2" charset="2"/>
              <a:buChar char="Ø"/>
            </a:pPr>
            <a:r>
              <a:rPr lang="en-GB" sz="2400" dirty="0">
                <a:latin typeface="Twinkl" panose="02000000000000000000" pitchFamily="2" charset="0"/>
              </a:rPr>
              <a:t>Make sure your children’s books are in school every day.</a:t>
            </a:r>
          </a:p>
          <a:p>
            <a:pPr>
              <a:buFont typeface="Wingdings" panose="05000000000000000000" pitchFamily="2" charset="2"/>
              <a:buChar char="Ø"/>
            </a:pPr>
            <a:r>
              <a:rPr lang="en-GB" sz="2400" dirty="0">
                <a:latin typeface="Twinkl" panose="02000000000000000000" pitchFamily="2" charset="0"/>
              </a:rPr>
              <a:t>Have fun!</a:t>
            </a:r>
          </a:p>
        </p:txBody>
      </p:sp>
      <p:sp>
        <p:nvSpPr>
          <p:cNvPr id="9" name="TextBox 8">
            <a:extLst>
              <a:ext uri="{FF2B5EF4-FFF2-40B4-BE49-F238E27FC236}">
                <a16:creationId xmlns:a16="http://schemas.microsoft.com/office/drawing/2014/main" id="{63043D3D-0D74-AAA3-F6E1-EBB839337E33}"/>
              </a:ext>
            </a:extLst>
          </p:cNvPr>
          <p:cNvSpPr txBox="1"/>
          <p:nvPr/>
        </p:nvSpPr>
        <p:spPr>
          <a:xfrm>
            <a:off x="782320" y="5039360"/>
            <a:ext cx="9763760" cy="646331"/>
          </a:xfrm>
          <a:prstGeom prst="rect">
            <a:avLst/>
          </a:prstGeom>
          <a:noFill/>
        </p:spPr>
        <p:txBody>
          <a:bodyPr wrap="square" rtlCol="0">
            <a:spAutoFit/>
          </a:bodyPr>
          <a:lstStyle/>
          <a:p>
            <a:r>
              <a:rPr lang="en-GB" sz="3600" dirty="0">
                <a:latin typeface="Twinkl" panose="02000000000000000000" pitchFamily="2" charset="0"/>
              </a:rPr>
              <a:t>Let’s have some fun in the classroom!</a:t>
            </a:r>
          </a:p>
        </p:txBody>
      </p:sp>
      <p:pic>
        <p:nvPicPr>
          <p:cNvPr id="11" name="Picture 10" descr="A group of children's faces&#10;&#10;Description automatically generated">
            <a:extLst>
              <a:ext uri="{FF2B5EF4-FFF2-40B4-BE49-F238E27FC236}">
                <a16:creationId xmlns:a16="http://schemas.microsoft.com/office/drawing/2014/main" id="{D1058641-EA22-850B-92F2-9843DB6313D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897620" y="4525171"/>
            <a:ext cx="3111500" cy="2074334"/>
          </a:xfrm>
          <a:prstGeom prst="rect">
            <a:avLst/>
          </a:prstGeom>
        </p:spPr>
      </p:pic>
    </p:spTree>
    <p:extLst>
      <p:ext uri="{BB962C8B-B14F-4D97-AF65-F5344CB8AC3E}">
        <p14:creationId xmlns:p14="http://schemas.microsoft.com/office/powerpoint/2010/main" val="1243306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3242</TotalTime>
  <Words>644</Words>
  <Application>Microsoft Office PowerPoint</Application>
  <PresentationFormat>Widescreen</PresentationFormat>
  <Paragraphs>43</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Trebuchet MS</vt:lpstr>
      <vt:lpstr>Twinkl</vt:lpstr>
      <vt:lpstr>Wingdings</vt:lpstr>
      <vt:lpstr>Wingdings 3</vt:lpstr>
      <vt:lpstr>Facet</vt:lpstr>
      <vt:lpstr>Y1 Phonics Workshop  Hagley Primary School 27th February 2025</vt:lpstr>
      <vt:lpstr>Reading</vt:lpstr>
      <vt:lpstr>What is Phonics?</vt:lpstr>
      <vt:lpstr>How do we teach phonics?</vt:lpstr>
      <vt:lpstr>Weekly phonics timetable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Phonics Workshop  Hagley Primary School</dc:title>
  <dc:creator>Sally Teare</dc:creator>
  <cp:lastModifiedBy>cstanley@hagleyprimary.worcs.sch.uk</cp:lastModifiedBy>
  <cp:revision>24</cp:revision>
  <cp:lastPrinted>2025-02-27T08:03:33Z</cp:lastPrinted>
  <dcterms:created xsi:type="dcterms:W3CDTF">2024-01-03T07:40:10Z</dcterms:created>
  <dcterms:modified xsi:type="dcterms:W3CDTF">2025-02-27T08:05:37Z</dcterms:modified>
</cp:coreProperties>
</file>